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8" r:id="rId4"/>
    <p:sldId id="260" r:id="rId5"/>
    <p:sldId id="259" r:id="rId6"/>
    <p:sldId id="264" r:id="rId7"/>
    <p:sldId id="263" r:id="rId8"/>
    <p:sldId id="262" r:id="rId9"/>
    <p:sldId id="276" r:id="rId10"/>
    <p:sldId id="261" r:id="rId11"/>
    <p:sldId id="269" r:id="rId12"/>
    <p:sldId id="270" r:id="rId13"/>
    <p:sldId id="277" r:id="rId14"/>
    <p:sldId id="265" r:id="rId15"/>
    <p:sldId id="275" r:id="rId16"/>
    <p:sldId id="278" r:id="rId17"/>
    <p:sldId id="279" r:id="rId18"/>
    <p:sldId id="273" r:id="rId19"/>
    <p:sldId id="280" r:id="rId20"/>
    <p:sldId id="281" r:id="rId21"/>
    <p:sldId id="268" r:id="rId22"/>
    <p:sldId id="272" r:id="rId23"/>
    <p:sldId id="27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56">
          <p15:clr>
            <a:srgbClr val="A4A3A4"/>
          </p15:clr>
        </p15:guide>
        <p15:guide id="2" pos="47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B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 showGuides="1">
      <p:cViewPr varScale="1">
        <p:scale>
          <a:sx n="124" d="100"/>
          <a:sy n="124" d="100"/>
        </p:scale>
        <p:origin x="1824" y="168"/>
      </p:cViewPr>
      <p:guideLst>
        <p:guide orient="horz" pos="3756"/>
        <p:guide pos="47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2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5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2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5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8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8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6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7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1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2D5A9-59BD-F349-A261-1C2F84EFD85A}" type="datetimeFigureOut">
              <a:rPr lang="en-US" smtClean="0"/>
              <a:t>1/17/18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7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hyperlink" Target="https://www.wastatepta.org/2017-wspta-legislative-assembly-recap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9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1680642"/>
            <a:ext cx="73976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Garamond"/>
                <a:cs typeface="Garamond"/>
              </a:rPr>
              <a:t>Pacific Cascade MS PTSA</a:t>
            </a:r>
          </a:p>
          <a:p>
            <a:pPr algn="ctr"/>
            <a:r>
              <a:rPr lang="en-US" sz="4800" dirty="0" smtClean="0">
                <a:latin typeface="Garamond"/>
                <a:cs typeface="Garamond"/>
              </a:rPr>
              <a:t>Membership Meeting</a:t>
            </a:r>
          </a:p>
          <a:p>
            <a:pPr algn="ctr"/>
            <a:endParaRPr lang="en-US" sz="3600" dirty="0" smtClean="0">
              <a:latin typeface="Garamond"/>
              <a:cs typeface="Garamond"/>
            </a:endParaRPr>
          </a:p>
          <a:p>
            <a:pPr algn="ctr"/>
            <a:r>
              <a:rPr lang="en-US" sz="3600" dirty="0" smtClean="0">
                <a:latin typeface="Garamond"/>
                <a:cs typeface="Garamond"/>
              </a:rPr>
              <a:t>November 16, 2017</a:t>
            </a: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504646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Agenda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 smtClean="0">
                <a:latin typeface="Garamond"/>
                <a:cs typeface="Garamond"/>
              </a:rPr>
              <a:t>Secretary’s Report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School Leadership </a:t>
            </a:r>
            <a:r>
              <a:rPr lang="en-US" sz="3200" dirty="0" smtClean="0">
                <a:latin typeface="Garamond"/>
                <a:cs typeface="Garamond"/>
              </a:rPr>
              <a:t>Report</a:t>
            </a:r>
            <a:endParaRPr lang="en-US" sz="3200" dirty="0">
              <a:latin typeface="Garamond"/>
              <a:cs typeface="Garamond"/>
            </a:endParaRP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Officers’ and Directors’ </a:t>
            </a:r>
            <a:r>
              <a:rPr lang="en-US" sz="3200" dirty="0" smtClean="0">
                <a:latin typeface="Garamond"/>
                <a:cs typeface="Garamond"/>
              </a:rPr>
              <a:t>Reports</a:t>
            </a:r>
            <a:endParaRPr lang="en-US" sz="3200" dirty="0">
              <a:latin typeface="Garamond"/>
              <a:cs typeface="Garamond"/>
            </a:endParaRP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 smtClean="0">
                <a:latin typeface="Garamond"/>
                <a:cs typeface="Garamond"/>
              </a:rPr>
              <a:t>Parent </a:t>
            </a:r>
            <a:r>
              <a:rPr lang="en-US" sz="3200" dirty="0">
                <a:latin typeface="Garamond"/>
                <a:cs typeface="Garamond"/>
              </a:rPr>
              <a:t>Education: School Counselor Laura </a:t>
            </a:r>
            <a:r>
              <a:rPr lang="en-US" sz="3200" dirty="0" err="1">
                <a:latin typeface="Garamond"/>
                <a:cs typeface="Garamond"/>
              </a:rPr>
              <a:t>Meserole</a:t>
            </a:r>
            <a:r>
              <a:rPr lang="en-US" sz="3200" dirty="0">
                <a:latin typeface="Garamond"/>
                <a:cs typeface="Garamond"/>
              </a:rPr>
              <a:t> </a:t>
            </a:r>
            <a:r>
              <a:rPr lang="en-US" sz="3200" dirty="0" smtClean="0">
                <a:latin typeface="Garamond"/>
                <a:cs typeface="Garamond"/>
              </a:rPr>
              <a:t>on Depression </a:t>
            </a:r>
            <a:r>
              <a:rPr lang="en-US" sz="3200" dirty="0">
                <a:latin typeface="Garamond"/>
                <a:cs typeface="Garamond"/>
              </a:rPr>
              <a:t>and Suicide </a:t>
            </a:r>
            <a:r>
              <a:rPr lang="en-US" sz="3200" dirty="0" smtClean="0">
                <a:latin typeface="Garamond"/>
                <a:cs typeface="Garamond"/>
              </a:rPr>
              <a:t>Recognition and Prevention</a:t>
            </a:r>
            <a:endParaRPr lang="en-US" sz="3200" dirty="0">
              <a:latin typeface="Garamond"/>
              <a:cs typeface="Garamond"/>
            </a:endParaRPr>
          </a:p>
          <a:p>
            <a:pPr marL="571500" indent="-571500"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2018 Levy Presentation: ISD Superintendent Ron Thiele and School Board Member Lisa </a:t>
            </a:r>
            <a:r>
              <a:rPr lang="en-US" sz="3200" dirty="0" err="1">
                <a:latin typeface="Garamond"/>
                <a:cs typeface="Garamond"/>
              </a:rPr>
              <a:t>Callan</a:t>
            </a:r>
            <a:endParaRPr lang="en-US" sz="32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593853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Secretary’s Report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18233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Approval of minutes from Sept. 28, 2017 membership meeting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Awards Committee forming now</a:t>
            </a: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086785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62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Garamond"/>
                <a:cs typeface="Garamond"/>
              </a:rPr>
              <a:t>School Leadership Report</a:t>
            </a:r>
            <a:endParaRPr lang="en-US" sz="40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Garamond"/>
                <a:cs typeface="Garamond"/>
              </a:rPr>
              <a:t>Report from Principal Dana Bailey</a:t>
            </a:r>
            <a:endParaRPr lang="en-US" sz="3600" dirty="0">
              <a:latin typeface="Garamond"/>
              <a:cs typeface="Garamon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0" y="3108548"/>
            <a:ext cx="26416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60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Presidents’ Report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84858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2017 Standards of Affiliation 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11/8/2017: the School Board authorized the District Administration to make an offer </a:t>
            </a:r>
            <a:r>
              <a:rPr lang="en-US" sz="3600" dirty="0">
                <a:latin typeface="Garamond"/>
                <a:cs typeface="Garamond"/>
              </a:rPr>
              <a:t>to purchase </a:t>
            </a:r>
            <a:r>
              <a:rPr lang="en-US" sz="3600" dirty="0" smtClean="0">
                <a:latin typeface="Garamond"/>
                <a:cs typeface="Garamond"/>
              </a:rPr>
              <a:t>three contiguous properties </a:t>
            </a:r>
            <a:r>
              <a:rPr lang="en-US" sz="3600" dirty="0">
                <a:latin typeface="Garamond"/>
                <a:cs typeface="Garamond"/>
              </a:rPr>
              <a:t>on </a:t>
            </a:r>
            <a:r>
              <a:rPr lang="en-US" sz="3600" dirty="0" err="1">
                <a:latin typeface="Garamond"/>
                <a:cs typeface="Garamond"/>
              </a:rPr>
              <a:t>Iss</a:t>
            </a:r>
            <a:r>
              <a:rPr lang="en-US" sz="3600" dirty="0">
                <a:latin typeface="Garamond"/>
                <a:cs typeface="Garamond"/>
              </a:rPr>
              <a:t>.-Pine Lake </a:t>
            </a:r>
            <a:r>
              <a:rPr lang="en-US" sz="3600" dirty="0" smtClean="0">
                <a:latin typeface="Garamond"/>
                <a:cs typeface="Garamond"/>
              </a:rPr>
              <a:t>Road </a:t>
            </a:r>
            <a:r>
              <a:rPr lang="en-US" sz="3600" dirty="0">
                <a:latin typeface="Garamond"/>
                <a:cs typeface="Garamond"/>
              </a:rPr>
              <a:t>for </a:t>
            </a:r>
            <a:r>
              <a:rPr lang="en-US" sz="3600" dirty="0" smtClean="0">
                <a:latin typeface="Garamond"/>
                <a:cs typeface="Garamond"/>
              </a:rPr>
              <a:t>a new elementary school</a:t>
            </a:r>
            <a:endParaRPr lang="en-US" sz="3600" dirty="0">
              <a:latin typeface="Garamond"/>
              <a:cs typeface="Garamond"/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District </a:t>
            </a:r>
            <a:r>
              <a:rPr lang="en-US" sz="3600" dirty="0">
                <a:latin typeface="Garamond"/>
                <a:cs typeface="Garamond"/>
              </a:rPr>
              <a:t>is excited about spending the </a:t>
            </a:r>
            <a:r>
              <a:rPr lang="en-US" sz="3600" i="1" dirty="0" err="1">
                <a:latin typeface="Garamond"/>
                <a:cs typeface="Garamond"/>
              </a:rPr>
              <a:t>McCleary</a:t>
            </a:r>
            <a:r>
              <a:rPr lang="en-US" sz="3600" dirty="0">
                <a:latin typeface="Garamond"/>
                <a:cs typeface="Garamond"/>
              </a:rPr>
              <a:t> money </a:t>
            </a:r>
          </a:p>
        </p:txBody>
      </p:sp>
    </p:spTree>
    <p:extLst>
      <p:ext uri="{BB962C8B-B14F-4D97-AF65-F5344CB8AC3E}">
        <p14:creationId xmlns:p14="http://schemas.microsoft.com/office/powerpoint/2010/main" val="391077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Treasurer’s Report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Garamond"/>
                <a:cs typeface="Garamond"/>
              </a:rPr>
              <a:t>October Highlights</a:t>
            </a:r>
            <a:r>
              <a:rPr lang="en-US" sz="2400" b="1" dirty="0">
                <a:latin typeface="Garamond"/>
                <a:cs typeface="Garamond"/>
              </a:rPr>
              <a:t>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$1k in income from Membership, Pass the </a:t>
            </a:r>
            <a:r>
              <a:rPr lang="en-US" sz="2400" dirty="0" smtClean="0">
                <a:latin typeface="Garamond"/>
                <a:cs typeface="Garamond"/>
              </a:rPr>
              <a:t>Hat, </a:t>
            </a:r>
            <a:r>
              <a:rPr lang="en-US" sz="2400" dirty="0">
                <a:latin typeface="Garamond"/>
                <a:cs typeface="Garamond"/>
              </a:rPr>
              <a:t>and Corporate Matching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$5k in Membership Fees paid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Office Supplies expense is primarily a check reorder - checks should last 2+ years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Book Fair - cash from registers has been deposited, but have not received invoice from Scholastic yet - expect this account to zero out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Fall Social - all expenses paid - program expenses ended up $650 over budget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Curriculum Enrichment Grants approved at </a:t>
            </a:r>
            <a:r>
              <a:rPr lang="en-US" sz="2400" dirty="0" smtClean="0">
                <a:latin typeface="Garamond"/>
                <a:cs typeface="Garamond"/>
              </a:rPr>
              <a:t>Sept. Membership Meeting </a:t>
            </a:r>
            <a:r>
              <a:rPr lang="en-US" sz="2400" dirty="0">
                <a:latin typeface="Garamond"/>
                <a:cs typeface="Garamond"/>
              </a:rPr>
              <a:t>paid to PCMS</a:t>
            </a:r>
          </a:p>
        </p:txBody>
      </p:sp>
    </p:spTree>
    <p:extLst>
      <p:ext uri="{BB962C8B-B14F-4D97-AF65-F5344CB8AC3E}">
        <p14:creationId xmlns:p14="http://schemas.microsoft.com/office/powerpoint/2010/main" val="4205692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Treasurer’s Report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369719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Bank Statements have been opened and reviewed by a non-signer on the account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AIM Insurance renewed and paid by Nov. </a:t>
            </a:r>
            <a:r>
              <a:rPr lang="en-US" sz="3600" dirty="0">
                <a:latin typeface="Garamond"/>
                <a:cs typeface="Garamond"/>
              </a:rPr>
              <a:t>3</a:t>
            </a:r>
            <a:r>
              <a:rPr lang="en-US" sz="3600" dirty="0" smtClean="0">
                <a:latin typeface="Garamond"/>
                <a:cs typeface="Garamond"/>
              </a:rPr>
              <a:t>0</a:t>
            </a:r>
            <a:r>
              <a:rPr lang="en-US" sz="3600" baseline="30000" dirty="0" smtClean="0">
                <a:latin typeface="Garamond"/>
                <a:cs typeface="Garamond"/>
              </a:rPr>
              <a:t>th</a:t>
            </a:r>
            <a:endParaRPr lang="en-US" sz="3600" dirty="0" smtClean="0">
              <a:latin typeface="Garamond"/>
              <a:cs typeface="Garamond"/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No claims filed against insurance in Sept. or Oct.</a:t>
            </a:r>
          </a:p>
          <a:p>
            <a:pPr marL="571500" indent="-571500">
              <a:buFont typeface="Arial"/>
              <a:buChar char="•"/>
            </a:pPr>
            <a:endParaRPr lang="en-US" sz="3600" dirty="0" smtClean="0">
              <a:latin typeface="Garamond"/>
              <a:cs typeface="Garamond"/>
            </a:endParaRPr>
          </a:p>
          <a:p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94242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Membership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Member Enrollment – CY 743 / PY 839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Membership Percentage – 76% (976 students)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Achieved Bronze Award status for </a:t>
            </a:r>
            <a:r>
              <a:rPr lang="en-US" sz="3600" dirty="0">
                <a:latin typeface="Garamond"/>
                <a:cs typeface="Garamond"/>
              </a:rPr>
              <a:t>enrolling 50% or more of the previous year’s membership by September </a:t>
            </a:r>
            <a:r>
              <a:rPr lang="en-US" sz="3600" dirty="0" smtClean="0">
                <a:latin typeface="Garamond"/>
                <a:cs typeface="Garamond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134769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Membership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Garamond"/>
                <a:cs typeface="Garamond"/>
              </a:rPr>
              <a:t>Online Student Directory is up and running on our website – must be a Member to access this benefit</a:t>
            </a:r>
            <a:endParaRPr lang="en-US" sz="2800" dirty="0">
              <a:latin typeface="Garamond"/>
              <a:cs typeface="Garamond"/>
            </a:endParaRPr>
          </a:p>
        </p:txBody>
      </p:sp>
      <p:pic>
        <p:nvPicPr>
          <p:cNvPr id="2" name="Picture 1" descr="Screen Shot 2017-11-15 at 11.24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2656027"/>
            <a:ext cx="6445524" cy="323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9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Programs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Garamond"/>
                <a:cs typeface="Garamond"/>
              </a:rPr>
              <a:t>Book Fair </a:t>
            </a:r>
          </a:p>
          <a:p>
            <a:pPr marL="457200" indent="-576072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$</a:t>
            </a:r>
            <a:r>
              <a:rPr lang="en-US" sz="3600" dirty="0">
                <a:latin typeface="Garamond"/>
                <a:cs typeface="Garamond"/>
              </a:rPr>
              <a:t>3,226 in sales, plus $</a:t>
            </a:r>
            <a:r>
              <a:rPr lang="en-US" sz="3600" dirty="0" smtClean="0">
                <a:latin typeface="Garamond"/>
                <a:cs typeface="Garamond"/>
              </a:rPr>
              <a:t>100 online</a:t>
            </a:r>
          </a:p>
          <a:p>
            <a:pPr marL="457200" indent="-576072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$</a:t>
            </a:r>
            <a:r>
              <a:rPr lang="en-US" sz="3600" dirty="0">
                <a:latin typeface="Garamond"/>
                <a:cs typeface="Garamond"/>
              </a:rPr>
              <a:t>1,825.00 in Scholastic Dollars </a:t>
            </a:r>
            <a:r>
              <a:rPr lang="en-US" sz="3600" dirty="0" smtClean="0">
                <a:latin typeface="Garamond"/>
                <a:cs typeface="Garamond"/>
              </a:rPr>
              <a:t>earned</a:t>
            </a:r>
          </a:p>
          <a:p>
            <a:pPr indent="548640"/>
            <a:r>
              <a:rPr lang="en-US" sz="3600" dirty="0">
                <a:latin typeface="Garamond"/>
                <a:cs typeface="Garamond"/>
              </a:rPr>
              <a:t>f</a:t>
            </a:r>
            <a:r>
              <a:rPr lang="en-US" sz="3600" dirty="0" smtClean="0">
                <a:latin typeface="Garamond"/>
                <a:cs typeface="Garamond"/>
              </a:rPr>
              <a:t>or PCMS Library</a:t>
            </a:r>
          </a:p>
          <a:p>
            <a:pPr marL="457200" indent="-576072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Teachers were very pleased </a:t>
            </a:r>
          </a:p>
          <a:p>
            <a:pPr marL="548640" lvl="1"/>
            <a:r>
              <a:rPr lang="en-US" sz="3600" dirty="0" smtClean="0">
                <a:latin typeface="Garamond"/>
                <a:cs typeface="Garamond"/>
              </a:rPr>
              <a:t>with the books they received </a:t>
            </a:r>
          </a:p>
          <a:p>
            <a:pPr marL="548640" lvl="1"/>
            <a:r>
              <a:rPr lang="en-US" sz="3600" dirty="0" smtClean="0">
                <a:latin typeface="Garamond"/>
                <a:cs typeface="Garamond"/>
              </a:rPr>
              <a:t>from their </a:t>
            </a:r>
            <a:r>
              <a:rPr lang="en-US" sz="3600" dirty="0">
                <a:latin typeface="Garamond"/>
                <a:cs typeface="Garamond"/>
              </a:rPr>
              <a:t>Wish Lists </a:t>
            </a:r>
          </a:p>
        </p:txBody>
      </p:sp>
      <p:pic>
        <p:nvPicPr>
          <p:cNvPr id="2" name="Picture 1" descr="Book Fair 20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699" y="3651656"/>
            <a:ext cx="1892844" cy="165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3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Programs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Garamond"/>
                <a:cs typeface="Garamond"/>
              </a:rPr>
              <a:t>Reflections</a:t>
            </a:r>
          </a:p>
          <a:p>
            <a:pPr marL="571500" indent="-571500">
              <a:buFont typeface="Arial"/>
              <a:buChar char="•"/>
            </a:pPr>
            <a:r>
              <a:rPr lang="en-US" sz="2800" dirty="0" smtClean="0">
                <a:latin typeface="Garamond"/>
                <a:cs typeface="Garamond"/>
              </a:rPr>
              <a:t>26 student entries</a:t>
            </a:r>
          </a:p>
          <a:p>
            <a:pPr marL="1028700" lvl="1" indent="-571500">
              <a:buFont typeface="Arial"/>
              <a:buChar char="•"/>
            </a:pPr>
            <a:r>
              <a:rPr lang="en-US" sz="2400" dirty="0" smtClean="0">
                <a:latin typeface="Garamond"/>
                <a:cs typeface="Garamond"/>
              </a:rPr>
              <a:t>13 Visual Arts</a:t>
            </a:r>
          </a:p>
          <a:p>
            <a:pPr marL="1028700" lvl="1" indent="-571500">
              <a:buFont typeface="Arial"/>
              <a:buChar char="•"/>
            </a:pPr>
            <a:r>
              <a:rPr lang="en-US" sz="2400" dirty="0" smtClean="0">
                <a:latin typeface="Garamond"/>
                <a:cs typeface="Garamond"/>
              </a:rPr>
              <a:t>5 Literature</a:t>
            </a:r>
          </a:p>
          <a:p>
            <a:pPr marL="1028700" lvl="1" indent="-571500">
              <a:buFont typeface="Arial"/>
              <a:buChar char="•"/>
            </a:pPr>
            <a:r>
              <a:rPr lang="en-US" sz="2400" dirty="0" smtClean="0">
                <a:latin typeface="Garamond"/>
                <a:cs typeface="Garamond"/>
              </a:rPr>
              <a:t>3 Music Composition</a:t>
            </a:r>
          </a:p>
          <a:p>
            <a:pPr marL="1028700" lvl="1" indent="-571500">
              <a:buFont typeface="Arial"/>
              <a:buChar char="•"/>
            </a:pPr>
            <a:r>
              <a:rPr lang="en-US" sz="2400" dirty="0" smtClean="0">
                <a:latin typeface="Garamond"/>
                <a:cs typeface="Garamond"/>
              </a:rPr>
              <a:t>4 Photography</a:t>
            </a:r>
          </a:p>
          <a:p>
            <a:pPr marL="1028700" lvl="1" indent="-571500">
              <a:buFont typeface="Arial"/>
              <a:buChar char="•"/>
            </a:pPr>
            <a:r>
              <a:rPr lang="en-US" sz="2400" dirty="0" smtClean="0">
                <a:latin typeface="Garamond"/>
                <a:cs typeface="Garamond"/>
              </a:rPr>
              <a:t>1 Dance Choreography</a:t>
            </a: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r>
              <a:rPr lang="en-US" sz="2800" dirty="0" smtClean="0">
                <a:latin typeface="Garamond"/>
                <a:cs typeface="Garamond"/>
              </a:rPr>
              <a:t>12 Finalists will move on to District</a:t>
            </a: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r>
              <a:rPr lang="en-US" sz="2800" dirty="0" smtClean="0">
                <a:latin typeface="Garamond"/>
                <a:cs typeface="Garamond"/>
              </a:rPr>
              <a:t>Reception &amp; Art Showcase was Nov. 15</a:t>
            </a: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r>
              <a:rPr lang="en-US" sz="2800" dirty="0" smtClean="0">
                <a:latin typeface="Garamond"/>
                <a:cs typeface="Garamond"/>
              </a:rPr>
              <a:t>District Reception will be Jan. 9, 2018, from 6:30-8:30pm at Issaquah High School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701" y="1452032"/>
            <a:ext cx="2346898" cy="313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32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Programs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Garamond"/>
                <a:cs typeface="Garamond"/>
              </a:rPr>
              <a:t>Holiday Gift Barn </a:t>
            </a:r>
          </a:p>
          <a:p>
            <a:pPr marL="4572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D</a:t>
            </a:r>
            <a:r>
              <a:rPr lang="en-US" sz="3600" dirty="0" smtClean="0">
                <a:latin typeface="Garamond"/>
                <a:cs typeface="Garamond"/>
              </a:rPr>
              <a:t>rop </a:t>
            </a:r>
            <a:r>
              <a:rPr lang="en-US" sz="3600" dirty="0">
                <a:latin typeface="Garamond"/>
                <a:cs typeface="Garamond"/>
              </a:rPr>
              <a:t>off days are </a:t>
            </a:r>
            <a:endParaRPr lang="en-US" sz="3600" dirty="0" smtClean="0">
              <a:latin typeface="Garamond"/>
              <a:cs typeface="Garamond"/>
            </a:endParaRPr>
          </a:p>
          <a:p>
            <a:pPr indent="548640"/>
            <a:r>
              <a:rPr lang="en-US" sz="3600" dirty="0" smtClean="0">
                <a:latin typeface="Garamond"/>
                <a:cs typeface="Garamond"/>
              </a:rPr>
              <a:t>Nov. </a:t>
            </a:r>
            <a:r>
              <a:rPr lang="en-US" sz="3600" dirty="0">
                <a:latin typeface="Garamond"/>
                <a:cs typeface="Garamond"/>
              </a:rPr>
              <a:t>21, </a:t>
            </a:r>
            <a:r>
              <a:rPr lang="en-US" sz="3600" dirty="0" smtClean="0">
                <a:latin typeface="Garamond"/>
                <a:cs typeface="Garamond"/>
              </a:rPr>
              <a:t>Nov. 29, </a:t>
            </a:r>
            <a:r>
              <a:rPr lang="en-US" sz="3600" dirty="0">
                <a:latin typeface="Garamond"/>
                <a:cs typeface="Garamond"/>
              </a:rPr>
              <a:t>and </a:t>
            </a:r>
            <a:endParaRPr lang="en-US" sz="3600" dirty="0" smtClean="0">
              <a:latin typeface="Garamond"/>
              <a:cs typeface="Garamond"/>
            </a:endParaRPr>
          </a:p>
          <a:p>
            <a:pPr indent="548640"/>
            <a:r>
              <a:rPr lang="en-US" sz="3600" dirty="0" smtClean="0">
                <a:latin typeface="Garamond"/>
                <a:cs typeface="Garamond"/>
              </a:rPr>
              <a:t>Dec. </a:t>
            </a:r>
            <a:r>
              <a:rPr lang="en-US" sz="3600" dirty="0">
                <a:latin typeface="Garamond"/>
                <a:cs typeface="Garamond"/>
              </a:rPr>
              <a:t>1 (before school); </a:t>
            </a:r>
            <a:endParaRPr lang="en-US" sz="3600" dirty="0" smtClean="0">
              <a:latin typeface="Garamond"/>
              <a:cs typeface="Garamond"/>
            </a:endParaRPr>
          </a:p>
          <a:p>
            <a:pPr indent="548640"/>
            <a:r>
              <a:rPr lang="en-US" sz="3600" dirty="0" smtClean="0">
                <a:latin typeface="Garamond"/>
                <a:cs typeface="Garamond"/>
              </a:rPr>
              <a:t>items </a:t>
            </a:r>
            <a:r>
              <a:rPr lang="en-US" sz="3600" dirty="0">
                <a:latin typeface="Garamond"/>
                <a:cs typeface="Garamond"/>
              </a:rPr>
              <a:t>will be delivered to Pickering </a:t>
            </a:r>
            <a:r>
              <a:rPr lang="en-US" sz="3600" dirty="0" smtClean="0">
                <a:latin typeface="Garamond"/>
                <a:cs typeface="Garamond"/>
              </a:rPr>
              <a:t>Barn</a:t>
            </a:r>
          </a:p>
          <a:p>
            <a:pPr indent="548640"/>
            <a:r>
              <a:rPr lang="en-US" sz="3600" dirty="0" smtClean="0">
                <a:latin typeface="Garamond"/>
                <a:cs typeface="Garamond"/>
              </a:rPr>
              <a:t>on Dec</a:t>
            </a:r>
            <a:r>
              <a:rPr lang="en-US" sz="3600" dirty="0">
                <a:latin typeface="Garamond"/>
                <a:cs typeface="Garamond"/>
              </a:rPr>
              <a:t>. 4 &amp; 5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Item </a:t>
            </a:r>
            <a:r>
              <a:rPr lang="en-US" sz="3600" dirty="0">
                <a:latin typeface="Garamond"/>
                <a:cs typeface="Garamond"/>
              </a:rPr>
              <a:t>list is on our website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Greatest </a:t>
            </a:r>
            <a:r>
              <a:rPr lang="en-US" sz="3600" dirty="0">
                <a:latin typeface="Garamond"/>
                <a:cs typeface="Garamond"/>
              </a:rPr>
              <a:t>need is gifts for ages 9-18</a:t>
            </a:r>
          </a:p>
          <a:p>
            <a:pPr marL="571500" indent="-571500">
              <a:buFont typeface="Arial"/>
              <a:buChar char="•"/>
            </a:pPr>
            <a:endParaRPr lang="en-US" sz="3600" dirty="0" smtClean="0">
              <a:latin typeface="Garamond"/>
              <a:cs typeface="Garamon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599" y="1445423"/>
            <a:ext cx="2191386" cy="20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82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ASB/Lynx Life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>
                <a:latin typeface="Garamond"/>
                <a:cs typeface="Garamond"/>
              </a:rPr>
              <a:t>PTSA provided major support for ASB activities in September and October!</a:t>
            </a:r>
          </a:p>
          <a:p>
            <a:r>
              <a:rPr lang="en-US" sz="1400" dirty="0">
                <a:latin typeface="Garamond"/>
                <a:cs typeface="Garamond"/>
              </a:rPr>
              <a:t> </a:t>
            </a:r>
          </a:p>
          <a:p>
            <a:r>
              <a:rPr lang="en-US" b="1" dirty="0">
                <a:latin typeface="Garamond"/>
                <a:cs typeface="Garamond"/>
              </a:rPr>
              <a:t>Hurricane Relief Fundraiser – September 27 &amp; 29</a:t>
            </a:r>
            <a:endParaRPr lang="en-US" dirty="0">
              <a:latin typeface="Garamond"/>
              <a:cs typeface="Garamond"/>
            </a:endParaRPr>
          </a:p>
          <a:p>
            <a:r>
              <a:rPr lang="en-US" dirty="0">
                <a:latin typeface="Garamond"/>
                <a:cs typeface="Garamond"/>
              </a:rPr>
              <a:t>8 Volunteers, 6 Hours</a:t>
            </a:r>
          </a:p>
          <a:p>
            <a:r>
              <a:rPr lang="en-US" i="1" dirty="0">
                <a:latin typeface="Garamond"/>
                <a:cs typeface="Garamond"/>
              </a:rPr>
              <a:t>Counted and recorded donations received</a:t>
            </a:r>
            <a:endParaRPr lang="en-US" dirty="0">
              <a:latin typeface="Garamond"/>
              <a:cs typeface="Garamond"/>
            </a:endParaRPr>
          </a:p>
          <a:p>
            <a:r>
              <a:rPr lang="en-US" dirty="0">
                <a:latin typeface="Garamond"/>
                <a:cs typeface="Garamond"/>
              </a:rPr>
              <a:t>  </a:t>
            </a:r>
          </a:p>
          <a:p>
            <a:r>
              <a:rPr lang="en-US" b="1" dirty="0">
                <a:latin typeface="Garamond"/>
                <a:cs typeface="Garamond"/>
              </a:rPr>
              <a:t>Popcorn/Cookie Dough Fundraiser – October 19</a:t>
            </a:r>
            <a:r>
              <a:rPr lang="en-US" b="1" baseline="30000" dirty="0">
                <a:latin typeface="Garamond"/>
                <a:cs typeface="Garamond"/>
              </a:rPr>
              <a:t>th</a:t>
            </a:r>
            <a:r>
              <a:rPr lang="en-US" b="1" dirty="0">
                <a:latin typeface="Garamond"/>
                <a:cs typeface="Garamond"/>
              </a:rPr>
              <a:t>, 26</a:t>
            </a:r>
            <a:r>
              <a:rPr lang="en-US" b="1" baseline="30000" dirty="0">
                <a:latin typeface="Garamond"/>
                <a:cs typeface="Garamond"/>
              </a:rPr>
              <a:t>th</a:t>
            </a:r>
            <a:r>
              <a:rPr lang="en-US" b="1" dirty="0">
                <a:latin typeface="Garamond"/>
                <a:cs typeface="Garamond"/>
              </a:rPr>
              <a:t> &amp; 27</a:t>
            </a:r>
            <a:r>
              <a:rPr lang="en-US" b="1" baseline="30000" dirty="0">
                <a:latin typeface="Garamond"/>
                <a:cs typeface="Garamond"/>
              </a:rPr>
              <a:t>th</a:t>
            </a:r>
            <a:endParaRPr lang="en-US" dirty="0">
              <a:latin typeface="Garamond"/>
              <a:cs typeface="Garamond"/>
            </a:endParaRPr>
          </a:p>
          <a:p>
            <a:r>
              <a:rPr lang="en-US" dirty="0">
                <a:latin typeface="Garamond"/>
                <a:cs typeface="Garamond"/>
              </a:rPr>
              <a:t>14 Volunteers, 14 Hours</a:t>
            </a:r>
          </a:p>
          <a:p>
            <a:r>
              <a:rPr lang="en-US" i="1" dirty="0">
                <a:latin typeface="Garamond"/>
                <a:cs typeface="Garamond"/>
              </a:rPr>
              <a:t>Collected order forms, counted and recorded money from orders</a:t>
            </a:r>
            <a:endParaRPr lang="en-US" dirty="0">
              <a:latin typeface="Garamond"/>
              <a:cs typeface="Garamond"/>
            </a:endParaRPr>
          </a:p>
          <a:p>
            <a:r>
              <a:rPr lang="en-US" dirty="0">
                <a:latin typeface="Garamond"/>
                <a:cs typeface="Garamond"/>
              </a:rPr>
              <a:t> </a:t>
            </a:r>
          </a:p>
          <a:p>
            <a:r>
              <a:rPr lang="en-US" b="1" dirty="0">
                <a:latin typeface="Garamond"/>
                <a:cs typeface="Garamond"/>
              </a:rPr>
              <a:t>Halloween Social – October 31</a:t>
            </a:r>
            <a:r>
              <a:rPr lang="en-US" b="1" baseline="30000" dirty="0">
                <a:latin typeface="Garamond"/>
                <a:cs typeface="Garamond"/>
              </a:rPr>
              <a:t>st</a:t>
            </a:r>
            <a:endParaRPr lang="en-US" dirty="0">
              <a:latin typeface="Garamond"/>
              <a:cs typeface="Garamond"/>
            </a:endParaRPr>
          </a:p>
          <a:p>
            <a:r>
              <a:rPr lang="en-US" dirty="0">
                <a:latin typeface="Garamond"/>
                <a:cs typeface="Garamond"/>
              </a:rPr>
              <a:t>17 Parent Volunteers, 2 Hours</a:t>
            </a:r>
          </a:p>
          <a:p>
            <a:r>
              <a:rPr lang="en-US" i="1" dirty="0">
                <a:latin typeface="Garamond"/>
                <a:cs typeface="Garamond"/>
              </a:rPr>
              <a:t>Provided over 50 Costco size boxes of chips, granola bars and gummy bears</a:t>
            </a:r>
            <a:endParaRPr lang="en-US" dirty="0" smtClean="0">
              <a:latin typeface="Garamond"/>
              <a:cs typeface="Garamond"/>
            </a:endParaRPr>
          </a:p>
          <a:p>
            <a:pPr marL="571500" indent="-571500">
              <a:buFont typeface="Arial"/>
              <a:buChar char="•"/>
            </a:pPr>
            <a:endParaRPr lang="en-US" sz="3600" dirty="0" smtClean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05851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Advocacy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346200"/>
            <a:ext cx="8261351" cy="5509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aramond"/>
                <a:cs typeface="Garamond"/>
              </a:rPr>
              <a:t>Legislative Assembly – October 20-21, 2017</a:t>
            </a:r>
          </a:p>
          <a:p>
            <a:r>
              <a:rPr lang="en-US" sz="1600" dirty="0" smtClean="0">
                <a:latin typeface="Garamond"/>
                <a:cs typeface="Garamond"/>
              </a:rPr>
              <a:t>Delegates </a:t>
            </a:r>
            <a:r>
              <a:rPr lang="en-US" sz="1600" dirty="0">
                <a:latin typeface="Garamond"/>
                <a:cs typeface="Garamond"/>
              </a:rPr>
              <a:t>adopted resolutions on: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Mental Health Needs for Children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Trauma Informed Care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Increasing Access and Affordability of Post-</a:t>
            </a:r>
            <a:r>
              <a:rPr lang="en-US" sz="1600" dirty="0" smtClean="0">
                <a:latin typeface="Garamond"/>
                <a:cs typeface="Garamond"/>
              </a:rPr>
              <a:t>secondary</a:t>
            </a:r>
          </a:p>
          <a:p>
            <a:pPr marL="640080" lvl="1"/>
            <a:r>
              <a:rPr lang="en-US" sz="1600" dirty="0" smtClean="0">
                <a:latin typeface="Garamond"/>
                <a:cs typeface="Garamond"/>
              </a:rPr>
              <a:t>/</a:t>
            </a:r>
            <a:r>
              <a:rPr lang="en-US" sz="1600" dirty="0">
                <a:latin typeface="Garamond"/>
                <a:cs typeface="Garamond"/>
              </a:rPr>
              <a:t>Higher Education Degrees and Certificates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LGBTQ+ Inclusion</a:t>
            </a:r>
          </a:p>
          <a:p>
            <a:endParaRPr lang="en-US" sz="1600" dirty="0" smtClean="0">
              <a:latin typeface="Garamond"/>
              <a:cs typeface="Garamond"/>
            </a:endParaRPr>
          </a:p>
          <a:p>
            <a:r>
              <a:rPr lang="en-US" sz="1600" dirty="0" smtClean="0">
                <a:latin typeface="Garamond"/>
                <a:cs typeface="Garamond"/>
              </a:rPr>
              <a:t>The </a:t>
            </a:r>
            <a:r>
              <a:rPr lang="en-US" sz="1600" dirty="0">
                <a:latin typeface="Garamond"/>
                <a:cs typeface="Garamond"/>
              </a:rPr>
              <a:t>following legislative issues were added to the “Also Supported” list for the 2018 Legislative Platform (in alphabetical order):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Addressing the Teacher Shortage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Best Practices for School Meal Policies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Career Connected Learning, CTE &amp; Stem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Dual Credit Equality &amp; Support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Equity for Highly Capable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Preventing and Mitigating the Impacts of Gender-based Violence</a:t>
            </a:r>
          </a:p>
          <a:p>
            <a:pPr marL="667512" lvl="1" indent="-210312">
              <a:buFont typeface="Arial"/>
              <a:buChar char="•"/>
            </a:pPr>
            <a:r>
              <a:rPr lang="en-US" sz="1600" dirty="0">
                <a:latin typeface="Garamond"/>
                <a:cs typeface="Garamond"/>
              </a:rPr>
              <a:t>School Construction and Class Size Reduction</a:t>
            </a:r>
          </a:p>
          <a:p>
            <a:endParaRPr lang="en-US" sz="1600" dirty="0" smtClean="0">
              <a:latin typeface="Garamond"/>
              <a:cs typeface="Garamond"/>
            </a:endParaRPr>
          </a:p>
          <a:p>
            <a:r>
              <a:rPr lang="en-US" sz="1600" dirty="0" smtClean="0">
                <a:latin typeface="Garamond"/>
                <a:cs typeface="Garamond"/>
              </a:rPr>
              <a:t>Read </a:t>
            </a:r>
            <a:r>
              <a:rPr lang="en-US" sz="1600" dirty="0">
                <a:latin typeface="Garamond"/>
                <a:cs typeface="Garamond"/>
              </a:rPr>
              <a:t>the full recap of the 2017 WSPTA Legislative Assembly </a:t>
            </a:r>
            <a:r>
              <a:rPr lang="en-US" sz="1600" dirty="0" smtClean="0">
                <a:latin typeface="Garamond"/>
                <a:cs typeface="Garamond"/>
              </a:rPr>
              <a:t>at:</a:t>
            </a:r>
            <a:r>
              <a:rPr lang="en-US" sz="1600" dirty="0">
                <a:latin typeface="Garamond"/>
                <a:cs typeface="Garamond"/>
              </a:rPr>
              <a:t>	</a:t>
            </a:r>
            <a:endParaRPr lang="en-US" sz="1600" dirty="0" smtClean="0">
              <a:latin typeface="Garamond"/>
              <a:cs typeface="Garamond"/>
            </a:endParaRPr>
          </a:p>
          <a:p>
            <a:r>
              <a:rPr lang="en-US" sz="1600" dirty="0" smtClean="0">
                <a:latin typeface="Garamond"/>
                <a:cs typeface="Garamond"/>
                <a:hlinkClick r:id="rId3"/>
              </a:rPr>
              <a:t>https</a:t>
            </a:r>
            <a:r>
              <a:rPr lang="en-US" sz="1600" dirty="0">
                <a:latin typeface="Garamond"/>
                <a:cs typeface="Garamond"/>
                <a:hlinkClick r:id="rId3"/>
              </a:rPr>
              <a:t>://www.wastatepta.org/2017-wspta-legislative-assembly-recap</a:t>
            </a:r>
            <a:r>
              <a:rPr lang="en-US" sz="1600" dirty="0" smtClean="0">
                <a:latin typeface="Garamond"/>
                <a:cs typeface="Garamond"/>
                <a:hlinkClick r:id="rId3"/>
              </a:rPr>
              <a:t>/</a:t>
            </a:r>
            <a:endParaRPr lang="en-US" sz="1600" dirty="0" smtClean="0">
              <a:latin typeface="Garamond"/>
              <a:cs typeface="Garamond"/>
            </a:endParaRPr>
          </a:p>
          <a:p>
            <a:endParaRPr lang="en-US" sz="12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508954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Advocacy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955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>
              <a:latin typeface="Garamond"/>
              <a:cs typeface="Garamond"/>
            </a:endParaRPr>
          </a:p>
          <a:p>
            <a:r>
              <a:rPr lang="en-US" sz="3200" dirty="0" smtClean="0">
                <a:latin typeface="Garamond"/>
                <a:cs typeface="Garamond"/>
              </a:rPr>
              <a:t>Focus Day – </a:t>
            </a:r>
            <a:r>
              <a:rPr lang="en-US" sz="3200" smtClean="0">
                <a:latin typeface="Garamond"/>
                <a:cs typeface="Garamond"/>
              </a:rPr>
              <a:t>January </a:t>
            </a:r>
            <a:r>
              <a:rPr lang="en-US" sz="3200" smtClean="0">
                <a:latin typeface="Garamond"/>
                <a:cs typeface="Garamond"/>
              </a:rPr>
              <a:t>29</a:t>
            </a:r>
            <a:r>
              <a:rPr lang="en-US" sz="3200" smtClean="0">
                <a:latin typeface="Garamond"/>
                <a:cs typeface="Garamond"/>
              </a:rPr>
              <a:t>, </a:t>
            </a:r>
            <a:r>
              <a:rPr lang="en-US" sz="3200" dirty="0">
                <a:latin typeface="Garamond"/>
                <a:cs typeface="Garamond"/>
              </a:rPr>
              <a:t>2018</a:t>
            </a:r>
          </a:p>
          <a:p>
            <a:r>
              <a:rPr lang="en-US" sz="2400" dirty="0">
                <a:latin typeface="Garamond"/>
                <a:cs typeface="Garamond"/>
              </a:rPr>
              <a:t>State Capitol - Olympia, WA</a:t>
            </a:r>
          </a:p>
          <a:p>
            <a:endParaRPr lang="en-US" sz="3200" dirty="0" smtClean="0">
              <a:latin typeface="Garamond"/>
              <a:cs typeface="Garamond"/>
            </a:endParaRPr>
          </a:p>
          <a:p>
            <a:r>
              <a:rPr lang="en-US" sz="3200" dirty="0" smtClean="0">
                <a:latin typeface="Garamond"/>
                <a:cs typeface="Garamond"/>
              </a:rPr>
              <a:t>During </a:t>
            </a:r>
            <a:r>
              <a:rPr lang="en-US" sz="3200" dirty="0">
                <a:latin typeface="Garamond"/>
                <a:cs typeface="Garamond"/>
              </a:rPr>
              <a:t>each year’s legislative session, Washington State PTA holds its annual Focus </a:t>
            </a:r>
            <a:r>
              <a:rPr lang="en-US" sz="3200" dirty="0" smtClean="0">
                <a:latin typeface="Garamond"/>
                <a:cs typeface="Garamond"/>
              </a:rPr>
              <a:t>Day, which </a:t>
            </a:r>
            <a:r>
              <a:rPr lang="en-US" sz="3200" dirty="0">
                <a:latin typeface="Garamond"/>
                <a:cs typeface="Garamond"/>
              </a:rPr>
              <a:t>brings members together at the state capitol to advocate for the association’s top five issues. Meetings with legislators, training, rallies and capitol tours are the order of the day. </a:t>
            </a:r>
            <a:endParaRPr lang="en-US" sz="3200" dirty="0" smtClean="0">
              <a:latin typeface="Garamond"/>
              <a:cs typeface="Garamond"/>
            </a:endParaRPr>
          </a:p>
          <a:p>
            <a:endParaRPr lang="en-US" sz="1200" dirty="0">
              <a:latin typeface="Garamond"/>
              <a:cs typeface="Garamond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340" y="1554873"/>
            <a:ext cx="2649800" cy="169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91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Parent Education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9773" y="1665700"/>
            <a:ext cx="766120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Garamond"/>
                <a:cs typeface="Garamond"/>
              </a:rPr>
              <a:t>ParentWiser</a:t>
            </a:r>
            <a:r>
              <a:rPr lang="en-US" sz="2000" dirty="0" smtClean="0">
                <a:latin typeface="Garamond"/>
                <a:cs typeface="Garamond"/>
              </a:rPr>
              <a:t> </a:t>
            </a:r>
            <a:r>
              <a:rPr lang="en-US" sz="2000" dirty="0">
                <a:latin typeface="Garamond"/>
                <a:cs typeface="Garamond"/>
              </a:rPr>
              <a:t>is </a:t>
            </a:r>
            <a:r>
              <a:rPr lang="en-US" sz="2000" dirty="0" smtClean="0">
                <a:latin typeface="Garamond"/>
                <a:cs typeface="Garamond"/>
              </a:rPr>
              <a:t>a </a:t>
            </a:r>
            <a:r>
              <a:rPr lang="en-US" sz="2000" dirty="0">
                <a:latin typeface="Garamond"/>
                <a:cs typeface="Garamond"/>
              </a:rPr>
              <a:t>parenting lecture series comprised of local and nationally-known experts who are invited to share the latest information in effective parenting with parents of the Issaquah School District. </a:t>
            </a:r>
            <a:endParaRPr lang="en-US" sz="2000" dirty="0" smtClean="0">
              <a:latin typeface="Garamond"/>
              <a:cs typeface="Garamond"/>
            </a:endParaRPr>
          </a:p>
          <a:p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 smtClean="0">
                <a:latin typeface="Garamond"/>
                <a:cs typeface="Garamond"/>
              </a:rPr>
              <a:t>Upcoming 2017-2018 Speaker Series events include: </a:t>
            </a:r>
          </a:p>
          <a:p>
            <a:endParaRPr lang="en-US" sz="2000" dirty="0"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Garamond"/>
                <a:cs typeface="Garamond"/>
              </a:rPr>
              <a:t>Jan. 24</a:t>
            </a:r>
            <a:r>
              <a:rPr lang="en-US" sz="2000" baseline="30000" dirty="0" smtClean="0">
                <a:latin typeface="Garamond"/>
                <a:cs typeface="Garamond"/>
              </a:rPr>
              <a:t>th</a:t>
            </a:r>
            <a:r>
              <a:rPr lang="en-US" sz="2000" dirty="0" smtClean="0">
                <a:latin typeface="Garamond"/>
                <a:cs typeface="Garamond"/>
              </a:rPr>
              <a:t> – </a:t>
            </a:r>
            <a:r>
              <a:rPr lang="en-US" sz="2000" i="1" dirty="0" smtClean="0">
                <a:latin typeface="Garamond"/>
                <a:cs typeface="Garamond"/>
              </a:rPr>
              <a:t>Angst</a:t>
            </a:r>
            <a:r>
              <a:rPr lang="en-US" sz="2000" dirty="0" smtClean="0">
                <a:latin typeface="Garamond"/>
                <a:cs typeface="Garamond"/>
              </a:rPr>
              <a:t> Film Documentary with Q&amp;A Panel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Garamond"/>
                <a:cs typeface="Garamond"/>
              </a:rPr>
              <a:t>Feb. 7</a:t>
            </a:r>
            <a:r>
              <a:rPr lang="en-US" sz="2000" baseline="30000" dirty="0" smtClean="0">
                <a:latin typeface="Garamond"/>
                <a:cs typeface="Garamond"/>
              </a:rPr>
              <a:t>th</a:t>
            </a:r>
            <a:r>
              <a:rPr lang="en-US" sz="2000" dirty="0" smtClean="0">
                <a:latin typeface="Garamond"/>
                <a:cs typeface="Garamond"/>
              </a:rPr>
              <a:t> – </a:t>
            </a:r>
            <a:r>
              <a:rPr lang="en-US" sz="2000" i="1" dirty="0" smtClean="0">
                <a:latin typeface="Garamond"/>
                <a:cs typeface="Garamond"/>
              </a:rPr>
              <a:t>Stress on the Rise</a:t>
            </a:r>
            <a:r>
              <a:rPr lang="en-US" sz="2000" dirty="0" smtClean="0">
                <a:latin typeface="Garamond"/>
                <a:cs typeface="Garamond"/>
              </a:rPr>
              <a:t>, Dr. Laura </a:t>
            </a:r>
            <a:r>
              <a:rPr lang="en-US" sz="2000" dirty="0" err="1" smtClean="0">
                <a:latin typeface="Garamond"/>
                <a:cs typeface="Garamond"/>
              </a:rPr>
              <a:t>Kastner</a:t>
            </a:r>
            <a:endParaRPr lang="en-US" sz="2000" dirty="0" smtClean="0"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Garamond"/>
                <a:cs typeface="Garamond"/>
              </a:rPr>
              <a:t>May 16</a:t>
            </a:r>
            <a:r>
              <a:rPr lang="en-US" sz="2000" baseline="30000" dirty="0" smtClean="0">
                <a:latin typeface="Garamond"/>
                <a:cs typeface="Garamond"/>
              </a:rPr>
              <a:t>th</a:t>
            </a:r>
            <a:r>
              <a:rPr lang="en-US" sz="2000" dirty="0" smtClean="0">
                <a:latin typeface="Garamond"/>
                <a:cs typeface="Garamond"/>
              </a:rPr>
              <a:t> – </a:t>
            </a:r>
            <a:r>
              <a:rPr lang="en-US" sz="2000" i="1" dirty="0" smtClean="0">
                <a:latin typeface="Garamond"/>
                <a:cs typeface="Garamond"/>
              </a:rPr>
              <a:t>Peaceful Parent, Happy Kids</a:t>
            </a:r>
            <a:r>
              <a:rPr lang="en-US" sz="2000" dirty="0" smtClean="0">
                <a:latin typeface="Garamond"/>
                <a:cs typeface="Garamond"/>
              </a:rPr>
              <a:t>, Dr. Laura Markham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Garamond"/>
                <a:cs typeface="Garamond"/>
              </a:rPr>
              <a:t>May 17</a:t>
            </a:r>
            <a:r>
              <a:rPr lang="en-US" sz="2000" baseline="30000" dirty="0" smtClean="0">
                <a:latin typeface="Garamond"/>
                <a:cs typeface="Garamond"/>
              </a:rPr>
              <a:t>th</a:t>
            </a:r>
            <a:r>
              <a:rPr lang="en-US" sz="2000" dirty="0" smtClean="0">
                <a:latin typeface="Garamond"/>
                <a:cs typeface="Garamond"/>
              </a:rPr>
              <a:t> – Peaceful Parent, Happy Siblings, Dr. Laura Markham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>
                <a:latin typeface="Garamond"/>
                <a:cs typeface="Garamond"/>
              </a:rPr>
              <a:t>Attendance at </a:t>
            </a:r>
            <a:r>
              <a:rPr lang="en-US" sz="2000" dirty="0" err="1">
                <a:latin typeface="Garamond"/>
                <a:cs typeface="Garamond"/>
              </a:rPr>
              <a:t>ParentWiser</a:t>
            </a:r>
            <a:r>
              <a:rPr lang="en-US" sz="2000" dirty="0">
                <a:latin typeface="Garamond"/>
                <a:cs typeface="Garamond"/>
              </a:rPr>
              <a:t> events is free for PTSA Members of Issaquah District schools.</a:t>
            </a:r>
          </a:p>
          <a:p>
            <a:endParaRPr lang="en-US" sz="2000" dirty="0" smtClean="0">
              <a:latin typeface="Garamond"/>
              <a:cs typeface="Garamond"/>
            </a:endParaRPr>
          </a:p>
          <a:p>
            <a:r>
              <a:rPr lang="en-US" sz="2000" dirty="0" smtClean="0">
                <a:latin typeface="Garamond"/>
                <a:cs typeface="Garamond"/>
              </a:rPr>
              <a:t>Register at </a:t>
            </a:r>
            <a:r>
              <a:rPr lang="en-US" sz="2000" u="sng" dirty="0" err="1" smtClean="0">
                <a:latin typeface="Garamond"/>
                <a:cs typeface="Garamond"/>
              </a:rPr>
              <a:t>ParentWiser.org</a:t>
            </a:r>
            <a:endParaRPr lang="en-US" sz="2000" u="sng" dirty="0" smtClean="0"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373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Volunteers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7588332" cy="4355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smtClean="0">
                <a:latin typeface="Garamond"/>
                <a:cs typeface="Garamond"/>
              </a:rPr>
              <a:t>PTSA supported these school activities in September and October:</a:t>
            </a:r>
          </a:p>
          <a:p>
            <a:endParaRPr lang="en-US" b="1" dirty="0" smtClean="0"/>
          </a:p>
          <a:p>
            <a:r>
              <a:rPr lang="en-US" b="1" dirty="0" smtClean="0">
                <a:latin typeface="Garamond"/>
                <a:cs typeface="Garamond"/>
              </a:rPr>
              <a:t>Picture </a:t>
            </a:r>
            <a:r>
              <a:rPr lang="en-US" b="1" dirty="0">
                <a:latin typeface="Garamond"/>
                <a:cs typeface="Garamond"/>
              </a:rPr>
              <a:t>Makeup Day – September 20</a:t>
            </a:r>
            <a:r>
              <a:rPr lang="en-US" b="1" baseline="30000" dirty="0">
                <a:latin typeface="Garamond"/>
                <a:cs typeface="Garamond"/>
              </a:rPr>
              <a:t>th</a:t>
            </a:r>
            <a:endParaRPr lang="en-US" dirty="0">
              <a:latin typeface="Garamond"/>
              <a:cs typeface="Garamond"/>
            </a:endParaRPr>
          </a:p>
          <a:p>
            <a:r>
              <a:rPr lang="en-US" dirty="0">
                <a:latin typeface="Garamond"/>
                <a:cs typeface="Garamond"/>
              </a:rPr>
              <a:t>4 Volunteers, 4 Hours</a:t>
            </a:r>
          </a:p>
          <a:p>
            <a:r>
              <a:rPr lang="en-US" i="1" dirty="0">
                <a:latin typeface="Garamond"/>
                <a:cs typeface="Garamond"/>
              </a:rPr>
              <a:t>Any student that missed pictures during Lynx Days came to makeup day.  Checked students in, crowd control</a:t>
            </a:r>
          </a:p>
          <a:p>
            <a:r>
              <a:rPr lang="en-US" dirty="0">
                <a:latin typeface="Garamond"/>
                <a:cs typeface="Garamond"/>
              </a:rPr>
              <a:t> </a:t>
            </a:r>
          </a:p>
          <a:p>
            <a:r>
              <a:rPr lang="en-US" b="1" dirty="0" smtClean="0">
                <a:latin typeface="Garamond"/>
                <a:cs typeface="Garamond"/>
              </a:rPr>
              <a:t>Picture </a:t>
            </a:r>
            <a:r>
              <a:rPr lang="en-US" b="1" dirty="0">
                <a:latin typeface="Garamond"/>
                <a:cs typeface="Garamond"/>
              </a:rPr>
              <a:t>Retake Day – October 18</a:t>
            </a:r>
            <a:r>
              <a:rPr lang="en-US" b="1" baseline="30000" dirty="0">
                <a:latin typeface="Garamond"/>
                <a:cs typeface="Garamond"/>
              </a:rPr>
              <a:t>th</a:t>
            </a:r>
            <a:endParaRPr lang="en-US" dirty="0">
              <a:latin typeface="Garamond"/>
              <a:cs typeface="Garamond"/>
            </a:endParaRPr>
          </a:p>
          <a:p>
            <a:r>
              <a:rPr lang="en-US" dirty="0">
                <a:latin typeface="Garamond"/>
                <a:cs typeface="Garamond"/>
              </a:rPr>
              <a:t>3 Volunteers, 3 Hours</a:t>
            </a:r>
          </a:p>
          <a:p>
            <a:r>
              <a:rPr lang="en-US" i="1" dirty="0">
                <a:latin typeface="Garamond"/>
                <a:cs typeface="Garamond"/>
              </a:rPr>
              <a:t>Checked in students that needed their pictures retaken</a:t>
            </a:r>
            <a:endParaRPr lang="en-US" dirty="0">
              <a:latin typeface="Garamond"/>
              <a:cs typeface="Garamond"/>
            </a:endParaRPr>
          </a:p>
          <a:p>
            <a:r>
              <a:rPr lang="en-US" dirty="0">
                <a:latin typeface="Garamond"/>
                <a:cs typeface="Garamond"/>
              </a:rPr>
              <a:t> </a:t>
            </a:r>
          </a:p>
          <a:p>
            <a:endParaRPr lang="en-US" sz="3600" dirty="0" smtClean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978787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716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latin typeface="Garamond"/>
                <a:cs typeface="Garamond"/>
              </a:rPr>
              <a:t>Issaquah Schools Foundation</a:t>
            </a:r>
            <a:endParaRPr lang="en-US" sz="34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All In For Kids Campaign</a:t>
            </a:r>
          </a:p>
          <a:p>
            <a:pPr marL="571500" indent="-571500">
              <a:spcBef>
                <a:spcPts val="1200"/>
              </a:spcBef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Giving Tuesday – Nov. </a:t>
            </a:r>
            <a:r>
              <a:rPr lang="en-US" sz="3600" dirty="0" smtClean="0">
                <a:latin typeface="Garamond"/>
                <a:cs typeface="Garamond"/>
              </a:rPr>
              <a:t>28th</a:t>
            </a:r>
          </a:p>
          <a:p>
            <a:pPr marL="571500" indent="-571500">
              <a:spcBef>
                <a:spcPts val="1200"/>
              </a:spcBef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Dining for Kids </a:t>
            </a:r>
            <a:r>
              <a:rPr lang="en-US" sz="3600" dirty="0" smtClean="0">
                <a:latin typeface="Garamond"/>
                <a:cs typeface="Garamond"/>
              </a:rPr>
              <a:t>– Dec. 6th at </a:t>
            </a:r>
            <a:r>
              <a:rPr lang="en-US" sz="3600" dirty="0" err="1">
                <a:latin typeface="Garamond"/>
                <a:cs typeface="Garamond"/>
              </a:rPr>
              <a:t>Chinoise</a:t>
            </a:r>
            <a:r>
              <a:rPr lang="en-US" sz="3600" dirty="0">
                <a:latin typeface="Garamond"/>
                <a:cs typeface="Garamond"/>
              </a:rPr>
              <a:t> Sushi Bar and Asian </a:t>
            </a:r>
            <a:r>
              <a:rPr lang="en-US" sz="3600" dirty="0" smtClean="0">
                <a:latin typeface="Garamond"/>
                <a:cs typeface="Garamond"/>
              </a:rPr>
              <a:t>Grill @ Issaquah Highlands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900" y="4960048"/>
            <a:ext cx="26035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smtClean="0">
                <a:latin typeface="Garamond"/>
                <a:cs typeface="Garamond"/>
              </a:rPr>
              <a:t>New Business</a:t>
            </a:r>
            <a:endParaRPr lang="en-US" sz="42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60642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 smtClean="0">
                <a:latin typeface="Garamond"/>
                <a:cs typeface="Garamond"/>
              </a:rPr>
              <a:t>Additional Enrichment Grant Requests</a:t>
            </a:r>
          </a:p>
          <a:p>
            <a:pPr marL="301752" indent="-301752">
              <a:spcAft>
                <a:spcPts val="600"/>
              </a:spcAft>
              <a:buFont typeface="Arial"/>
              <a:buChar char="•"/>
            </a:pPr>
            <a:r>
              <a:rPr lang="en-US" sz="2200" dirty="0" smtClean="0">
                <a:latin typeface="Garamond"/>
                <a:cs typeface="Garamond"/>
              </a:rPr>
              <a:t>Museum of Flight visiting planetarium </a:t>
            </a:r>
            <a:r>
              <a:rPr lang="en-US" sz="2200" dirty="0">
                <a:latin typeface="Garamond"/>
                <a:cs typeface="Garamond"/>
              </a:rPr>
              <a:t>p</a:t>
            </a:r>
            <a:r>
              <a:rPr lang="en-US" sz="2200" dirty="0" smtClean="0">
                <a:latin typeface="Garamond"/>
                <a:cs typeface="Garamond"/>
              </a:rPr>
              <a:t>rogram “Under the Night Sky” for all 7</a:t>
            </a:r>
            <a:r>
              <a:rPr lang="en-US" sz="2200" baseline="30000" dirty="0" smtClean="0">
                <a:latin typeface="Garamond"/>
                <a:cs typeface="Garamond"/>
              </a:rPr>
              <a:t>th</a:t>
            </a:r>
            <a:r>
              <a:rPr lang="en-US" sz="2200" dirty="0" smtClean="0">
                <a:latin typeface="Garamond"/>
                <a:cs typeface="Garamond"/>
              </a:rPr>
              <a:t> grade science students</a:t>
            </a:r>
          </a:p>
          <a:p>
            <a:pPr indent="274320">
              <a:spcAft>
                <a:spcPts val="600"/>
              </a:spcAft>
            </a:pPr>
            <a:r>
              <a:rPr lang="en-US" sz="2200" b="1" dirty="0" smtClean="0">
                <a:latin typeface="Garamond"/>
                <a:cs typeface="Garamond"/>
              </a:rPr>
              <a:t>Cost: $1,140.00</a:t>
            </a:r>
            <a:endParaRPr lang="en-US" sz="2200" b="1" dirty="0">
              <a:latin typeface="Garamond"/>
              <a:cs typeface="Garamond"/>
            </a:endParaRPr>
          </a:p>
          <a:p>
            <a:pPr marL="301752" indent="-301752">
              <a:spcAft>
                <a:spcPts val="600"/>
              </a:spcAft>
              <a:buFont typeface="Arial"/>
              <a:buChar char="•"/>
            </a:pPr>
            <a:r>
              <a:rPr lang="en-US" sz="2200" dirty="0" smtClean="0">
                <a:latin typeface="Garamond"/>
                <a:cs typeface="Garamond"/>
              </a:rPr>
              <a:t>Money to purchase incentives for the Everyday HEROES program to support PBSES curriculum for all students</a:t>
            </a:r>
            <a:endParaRPr lang="en-US" sz="2200" dirty="0">
              <a:latin typeface="Garamond"/>
              <a:cs typeface="Garamond"/>
            </a:endParaRPr>
          </a:p>
          <a:p>
            <a:pPr indent="274320">
              <a:spcAft>
                <a:spcPts val="600"/>
              </a:spcAft>
            </a:pPr>
            <a:r>
              <a:rPr lang="en-US" sz="2200" b="1" dirty="0">
                <a:latin typeface="Garamond"/>
                <a:cs typeface="Garamond"/>
              </a:rPr>
              <a:t>Cost: </a:t>
            </a:r>
            <a:r>
              <a:rPr lang="en-US" sz="2200" b="1" dirty="0" smtClean="0">
                <a:latin typeface="Garamond"/>
                <a:cs typeface="Garamond"/>
              </a:rPr>
              <a:t>$300.00</a:t>
            </a:r>
            <a:endParaRPr lang="en-US" sz="2200" b="1" dirty="0">
              <a:latin typeface="Garamond"/>
              <a:cs typeface="Garamond"/>
            </a:endParaRPr>
          </a:p>
          <a:p>
            <a:pPr>
              <a:spcAft>
                <a:spcPts val="600"/>
              </a:spcAft>
            </a:pPr>
            <a:r>
              <a:rPr lang="en-US" sz="2200" dirty="0" smtClean="0">
                <a:latin typeface="Garamond"/>
                <a:cs typeface="Garamond"/>
              </a:rPr>
              <a:t>Total cost of additional grant requests: </a:t>
            </a:r>
            <a:r>
              <a:rPr lang="en-US" sz="2200" b="1" dirty="0" smtClean="0">
                <a:latin typeface="Garamond"/>
                <a:cs typeface="Garamond"/>
              </a:rPr>
              <a:t>$1,440.00</a:t>
            </a:r>
          </a:p>
          <a:p>
            <a:pPr>
              <a:spcAft>
                <a:spcPts val="600"/>
              </a:spcAft>
            </a:pPr>
            <a:endParaRPr lang="en-US" sz="2200" b="1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69349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smtClean="0">
                <a:latin typeface="Garamond"/>
                <a:cs typeface="Garamond"/>
              </a:rPr>
              <a:t>New Business</a:t>
            </a:r>
            <a:endParaRPr lang="en-US" sz="42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478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 smtClean="0">
                <a:latin typeface="Garamond"/>
                <a:cs typeface="Garamond"/>
              </a:rPr>
              <a:t>Volunteer Opportunity -- Nominating Committee</a:t>
            </a:r>
          </a:p>
          <a:p>
            <a:pPr marL="301752" indent="-301752">
              <a:spcAft>
                <a:spcPts val="600"/>
              </a:spcAft>
              <a:buFont typeface="Arial"/>
              <a:buChar char="•"/>
            </a:pPr>
            <a:r>
              <a:rPr lang="en-US" sz="2200" dirty="0" smtClean="0">
                <a:latin typeface="Garamond"/>
                <a:cs typeface="Garamond"/>
              </a:rPr>
              <a:t>PCMS PTSA </a:t>
            </a:r>
            <a:r>
              <a:rPr lang="en-US" sz="2200" dirty="0">
                <a:latin typeface="Garamond"/>
                <a:cs typeface="Garamond"/>
              </a:rPr>
              <a:t>is currently looking for three or more people to serve on the Nominating Committee for the </a:t>
            </a:r>
            <a:r>
              <a:rPr lang="en-US" sz="2200" dirty="0" smtClean="0">
                <a:latin typeface="Garamond"/>
                <a:cs typeface="Garamond"/>
              </a:rPr>
              <a:t>2018/19 </a:t>
            </a:r>
            <a:r>
              <a:rPr lang="en-US" sz="2200" dirty="0">
                <a:latin typeface="Garamond"/>
                <a:cs typeface="Garamond"/>
              </a:rPr>
              <a:t>Executive Committee</a:t>
            </a:r>
            <a:r>
              <a:rPr lang="en-US" sz="2200" dirty="0" smtClean="0">
                <a:latin typeface="Garamond"/>
                <a:cs typeface="Garamond"/>
              </a:rPr>
              <a:t>.</a:t>
            </a:r>
            <a:endParaRPr lang="en-US" sz="2200" dirty="0">
              <a:latin typeface="Garamond"/>
              <a:cs typeface="Garamond"/>
            </a:endParaRPr>
          </a:p>
          <a:p>
            <a:pPr marL="301752" indent="-301752">
              <a:spcAft>
                <a:spcPts val="600"/>
              </a:spcAft>
              <a:buFont typeface="Arial"/>
              <a:buChar char="•"/>
            </a:pPr>
            <a:r>
              <a:rPr lang="en-US" sz="2200" dirty="0">
                <a:latin typeface="Garamond"/>
                <a:cs typeface="Garamond"/>
              </a:rPr>
              <a:t>The Nominating Committee </a:t>
            </a:r>
            <a:r>
              <a:rPr lang="en-US" sz="2200" dirty="0" smtClean="0">
                <a:latin typeface="Garamond"/>
                <a:cs typeface="Garamond"/>
              </a:rPr>
              <a:t>will seek </a:t>
            </a:r>
            <a:r>
              <a:rPr lang="en-US" sz="2200" dirty="0">
                <a:latin typeface="Garamond"/>
                <a:cs typeface="Garamond"/>
              </a:rPr>
              <a:t>out nominees for the elected board positions and </a:t>
            </a:r>
            <a:r>
              <a:rPr lang="en-US" sz="2200" dirty="0" smtClean="0">
                <a:latin typeface="Garamond"/>
                <a:cs typeface="Garamond"/>
              </a:rPr>
              <a:t>present </a:t>
            </a:r>
            <a:r>
              <a:rPr lang="en-US" sz="2200" dirty="0">
                <a:latin typeface="Garamond"/>
                <a:cs typeface="Garamond"/>
              </a:rPr>
              <a:t>a slate of candidates to the membership at the March </a:t>
            </a:r>
            <a:r>
              <a:rPr lang="en-US" sz="2200" dirty="0" smtClean="0">
                <a:latin typeface="Garamond"/>
                <a:cs typeface="Garamond"/>
              </a:rPr>
              <a:t>PTSA </a:t>
            </a:r>
            <a:r>
              <a:rPr lang="en-US" sz="2200" dirty="0">
                <a:latin typeface="Garamond"/>
                <a:cs typeface="Garamond"/>
              </a:rPr>
              <a:t>membership meeting. Members of the Nominating Committee must be elected by the </a:t>
            </a:r>
            <a:r>
              <a:rPr lang="en-US" sz="2200" dirty="0" smtClean="0">
                <a:latin typeface="Garamond"/>
                <a:cs typeface="Garamond"/>
              </a:rPr>
              <a:t>PCMS </a:t>
            </a:r>
            <a:r>
              <a:rPr lang="en-US" sz="2200" dirty="0">
                <a:latin typeface="Garamond"/>
                <a:cs typeface="Garamond"/>
              </a:rPr>
              <a:t>PTSA membership. </a:t>
            </a:r>
            <a:r>
              <a:rPr lang="en-US" sz="2200" dirty="0" smtClean="0">
                <a:latin typeface="Garamond"/>
                <a:cs typeface="Garamond"/>
              </a:rPr>
              <a:t>Committee members must have been </a:t>
            </a:r>
            <a:r>
              <a:rPr lang="en-US" sz="2200" dirty="0">
                <a:latin typeface="Garamond"/>
                <a:cs typeface="Garamond"/>
              </a:rPr>
              <a:t>a member of the </a:t>
            </a:r>
            <a:r>
              <a:rPr lang="en-US" sz="2200" dirty="0" smtClean="0">
                <a:latin typeface="Garamond"/>
                <a:cs typeface="Garamond"/>
              </a:rPr>
              <a:t>PCMS PTSA or </a:t>
            </a:r>
            <a:r>
              <a:rPr lang="en-US" sz="2200" dirty="0">
                <a:latin typeface="Garamond"/>
                <a:cs typeface="Garamond"/>
              </a:rPr>
              <a:t>a local PTA in the </a:t>
            </a:r>
            <a:r>
              <a:rPr lang="en-US" sz="2200" dirty="0" smtClean="0">
                <a:latin typeface="Garamond"/>
                <a:cs typeface="Garamond"/>
              </a:rPr>
              <a:t>Issaquah Council </a:t>
            </a:r>
            <a:r>
              <a:rPr lang="en-US" sz="2200" dirty="0">
                <a:latin typeface="Garamond"/>
                <a:cs typeface="Garamond"/>
              </a:rPr>
              <a:t>for at least 30 days preceding their election</a:t>
            </a:r>
            <a:r>
              <a:rPr lang="en-US" sz="2200" dirty="0" smtClean="0">
                <a:latin typeface="Garamond"/>
                <a:cs typeface="Garamond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Garamond"/>
                <a:cs typeface="Garamond"/>
              </a:rPr>
              <a:t>If you are interested in serving on the Nominating Committee, please contact the Co-</a:t>
            </a:r>
            <a:r>
              <a:rPr lang="en-US" sz="2200" dirty="0" smtClean="0">
                <a:latin typeface="Garamond"/>
                <a:cs typeface="Garamond"/>
              </a:rPr>
              <a:t>Presidents.</a:t>
            </a:r>
            <a:endParaRPr lang="en-US" sz="22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51774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Garamond"/>
                <a:cs typeface="Garamond"/>
              </a:rPr>
              <a:t>Parent Education</a:t>
            </a:r>
            <a:endParaRPr lang="en-US" sz="48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aramond"/>
                <a:cs typeface="Garamond"/>
              </a:rPr>
              <a:t>School Counselor Laura </a:t>
            </a:r>
            <a:r>
              <a:rPr lang="en-US" sz="3600" dirty="0" err="1">
                <a:latin typeface="Garamond"/>
                <a:cs typeface="Garamond"/>
              </a:rPr>
              <a:t>Meserole</a:t>
            </a:r>
            <a:r>
              <a:rPr lang="en-US" sz="3600" dirty="0">
                <a:latin typeface="Garamond"/>
                <a:cs typeface="Garamond"/>
              </a:rPr>
              <a:t> </a:t>
            </a:r>
            <a:endParaRPr lang="en-US" sz="3600" dirty="0" smtClean="0">
              <a:latin typeface="Garamond"/>
              <a:cs typeface="Garamond"/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Depression </a:t>
            </a:r>
            <a:r>
              <a:rPr lang="en-US" sz="3600" dirty="0">
                <a:latin typeface="Garamond"/>
                <a:cs typeface="Garamond"/>
              </a:rPr>
              <a:t>and Suicide Prevention in teens </a:t>
            </a:r>
            <a:endParaRPr lang="en-US" sz="3600" dirty="0" smtClean="0">
              <a:latin typeface="Garamond"/>
              <a:cs typeface="Garamond"/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latin typeface="Garamond"/>
                <a:cs typeface="Garamond"/>
              </a:rPr>
              <a:t>2016 </a:t>
            </a:r>
            <a:r>
              <a:rPr lang="en-US" sz="3600" dirty="0">
                <a:latin typeface="Garamond"/>
                <a:cs typeface="Garamond"/>
              </a:rPr>
              <a:t>Healthy Youth Survey </a:t>
            </a:r>
            <a:r>
              <a:rPr lang="en-US" sz="3600" dirty="0" smtClean="0">
                <a:latin typeface="Garamond"/>
                <a:cs typeface="Garamond"/>
              </a:rPr>
              <a:t>Results for </a:t>
            </a:r>
            <a:r>
              <a:rPr lang="en-US" sz="3600" dirty="0">
                <a:latin typeface="Garamond"/>
                <a:cs typeface="Garamond"/>
              </a:rPr>
              <a:t>PCMS</a:t>
            </a:r>
          </a:p>
        </p:txBody>
      </p:sp>
    </p:spTree>
    <p:extLst>
      <p:ext uri="{BB962C8B-B14F-4D97-AF65-F5344CB8AC3E}">
        <p14:creationId xmlns:p14="http://schemas.microsoft.com/office/powerpoint/2010/main" val="1069422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Garamond"/>
                <a:cs typeface="Garamond"/>
              </a:rPr>
              <a:t>Parent Education</a:t>
            </a:r>
            <a:endParaRPr lang="en-US" sz="4400" b="1" dirty="0">
              <a:latin typeface="Garamond"/>
              <a:cs typeface="Garamon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2274" y="1562100"/>
            <a:ext cx="82613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Garamond"/>
                <a:cs typeface="Garamond"/>
              </a:rPr>
              <a:t>2018 </a:t>
            </a:r>
            <a:r>
              <a:rPr lang="en-US" sz="3600" b="1" dirty="0" smtClean="0">
                <a:latin typeface="Garamond"/>
                <a:cs typeface="Garamond"/>
              </a:rPr>
              <a:t>Levies</a:t>
            </a:r>
            <a:endParaRPr lang="en-US" sz="3600" b="1" dirty="0">
              <a:latin typeface="Garamond"/>
              <a:cs typeface="Garamond"/>
            </a:endParaRPr>
          </a:p>
          <a:p>
            <a:pPr algn="ctr"/>
            <a:endParaRPr lang="en-US" sz="3600" dirty="0" smtClean="0">
              <a:latin typeface="Garamond"/>
              <a:cs typeface="Garamond"/>
            </a:endParaRPr>
          </a:p>
          <a:p>
            <a:pPr algn="ctr"/>
            <a:r>
              <a:rPr lang="en-US" sz="3600" dirty="0" smtClean="0">
                <a:latin typeface="Garamond"/>
                <a:cs typeface="Garamond"/>
              </a:rPr>
              <a:t>ISD Superintendent Ron Thiele</a:t>
            </a:r>
          </a:p>
          <a:p>
            <a:pPr algn="ctr"/>
            <a:r>
              <a:rPr lang="en-US" sz="3600" dirty="0" smtClean="0">
                <a:latin typeface="Garamond"/>
                <a:cs typeface="Garamond"/>
              </a:rPr>
              <a:t>&amp;</a:t>
            </a:r>
          </a:p>
          <a:p>
            <a:pPr algn="ctr"/>
            <a:r>
              <a:rPr lang="en-US" sz="3600" dirty="0" smtClean="0">
                <a:latin typeface="Garamond"/>
                <a:cs typeface="Garamond"/>
              </a:rPr>
              <a:t>School Board Member Lisa </a:t>
            </a:r>
            <a:r>
              <a:rPr lang="en-US" sz="3600" dirty="0" err="1" smtClean="0">
                <a:latin typeface="Garamond"/>
                <a:cs typeface="Garamond"/>
              </a:rPr>
              <a:t>Callan</a:t>
            </a: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061060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2366442"/>
            <a:ext cx="7397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Garamond"/>
                <a:cs typeface="Garamond"/>
              </a:rPr>
              <a:t>Adjourned.</a:t>
            </a:r>
            <a:endParaRPr lang="en-US" sz="4800" dirty="0">
              <a:latin typeface="Garamond"/>
              <a:cs typeface="Garamond"/>
            </a:endParaRPr>
          </a:p>
          <a:p>
            <a:pPr algn="ctr"/>
            <a:r>
              <a:rPr lang="en-US" sz="4800" dirty="0" smtClean="0">
                <a:latin typeface="Garamond"/>
                <a:cs typeface="Garamond"/>
              </a:rPr>
              <a:t>Thank you for coming!</a:t>
            </a: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0694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3059</TotalTime>
  <Words>1007</Words>
  <Application>Microsoft Macintosh PowerPoint</Application>
  <PresentationFormat>On-screen Show (4:3)</PresentationFormat>
  <Paragraphs>157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Garamond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Alisa George</dc:creator>
  <cp:lastModifiedBy>Alisa George</cp:lastModifiedBy>
  <cp:revision>46</cp:revision>
  <dcterms:created xsi:type="dcterms:W3CDTF">2017-11-14T06:40:06Z</dcterms:created>
  <dcterms:modified xsi:type="dcterms:W3CDTF">2018-01-18T00:28:47Z</dcterms:modified>
</cp:coreProperties>
</file>